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5" r:id="rId7"/>
    <p:sldId id="270" r:id="rId8"/>
    <p:sldId id="303" r:id="rId9"/>
    <p:sldId id="273" r:id="rId10"/>
    <p:sldId id="277" r:id="rId11"/>
    <p:sldId id="315" r:id="rId12"/>
    <p:sldId id="317" r:id="rId13"/>
    <p:sldId id="306" r:id="rId14"/>
    <p:sldId id="318" r:id="rId15"/>
    <p:sldId id="307" r:id="rId16"/>
    <p:sldId id="322" r:id="rId17"/>
    <p:sldId id="308" r:id="rId18"/>
    <p:sldId id="279" r:id="rId19"/>
    <p:sldId id="284" r:id="rId20"/>
    <p:sldId id="287" r:id="rId21"/>
    <p:sldId id="292" r:id="rId22"/>
    <p:sldId id="300" r:id="rId23"/>
    <p:sldId id="311" r:id="rId24"/>
    <p:sldId id="298" r:id="rId25"/>
    <p:sldId id="328" r:id="rId26"/>
    <p:sldId id="329" r:id="rId27"/>
    <p:sldId id="33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D3"/>
    <a:srgbClr val="08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Grid="0" snapToObjects="1"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E94C-A1A7-5D4C-A69C-4EB784A88A7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A2B2-7B3E-AD4E-B6B6-FB09468FE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B391-7EEE-4F45-8363-6AED66CE0640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0BDA-1898-F844-B411-52EC76D6C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0BDA-1898-F844-B411-52EC76D6C0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13/03/12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798" y="6356350"/>
            <a:ext cx="308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IAU 279, Death of Massive Stars, Nikko,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Identifying Supernova Progenitors and Constraining the Explosion 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Schuyler D. Van </a:t>
            </a:r>
            <a:r>
              <a:rPr lang="en-US" dirty="0" err="1" smtClean="0"/>
              <a:t>Dyk</a:t>
            </a:r>
            <a:endParaRPr lang="en-US" dirty="0" smtClean="0"/>
          </a:p>
          <a:p>
            <a:r>
              <a:rPr lang="en-US" dirty="0" smtClean="0"/>
              <a:t>(Spitzer Science Center/Caltech)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072" y="5156200"/>
            <a:ext cx="633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Main members of the band: Nancy Elias-Rosa (IEEC/CSIC, Spain), </a:t>
            </a:r>
          </a:p>
          <a:p>
            <a:pPr algn="ctr"/>
            <a:r>
              <a:rPr lang="en-US" dirty="0" smtClean="0"/>
              <a:t>Alex </a:t>
            </a:r>
            <a:r>
              <a:rPr lang="en-US" dirty="0" err="1" smtClean="0"/>
              <a:t>Filippenko</a:t>
            </a:r>
            <a:r>
              <a:rPr lang="en-US" dirty="0" smtClean="0"/>
              <a:t> (UC Berkeley), </a:t>
            </a:r>
            <a:r>
              <a:rPr lang="en-US" b="1" i="1" dirty="0" err="1" smtClean="0"/>
              <a:t>Weidong</a:t>
            </a:r>
            <a:r>
              <a:rPr lang="en-US" b="1" i="1" dirty="0" smtClean="0"/>
              <a:t> Li</a:t>
            </a:r>
            <a:r>
              <a:rPr lang="en-US" dirty="0" smtClean="0"/>
              <a:t>,  et 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8070" y="1141968"/>
            <a:ext cx="65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 </a:t>
            </a:r>
            <a:r>
              <a:rPr lang="en-US" i="1" dirty="0" smtClean="0"/>
              <a:t>is</a:t>
            </a:r>
            <a:r>
              <a:rPr lang="en-US" dirty="0" smtClean="0"/>
              <a:t>  the mass for the RSG progenitors of ``normal’’ </a:t>
            </a:r>
            <a:r>
              <a:rPr lang="en-US" dirty="0" err="1" smtClean="0"/>
              <a:t>SNe</a:t>
            </a:r>
            <a:r>
              <a:rPr lang="en-US" dirty="0" smtClean="0"/>
              <a:t> II-P ???</a:t>
            </a:r>
            <a:endParaRPr lang="en-US" dirty="0"/>
          </a:p>
        </p:txBody>
      </p:sp>
      <p:pic>
        <p:nvPicPr>
          <p:cNvPr id="6" name="Content Placeholder 5" descr="smartt_plo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46" r="-42146"/>
          <a:stretch>
            <a:fillRect/>
          </a:stretch>
        </p:blipFill>
        <p:spPr>
          <a:xfrm>
            <a:off x="-772656" y="1659024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 II-P Progenitors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286" y="5113131"/>
            <a:ext cx="313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 from Smartt et al. 2009)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martt_plo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46" r="-42146"/>
          <a:stretch>
            <a:fillRect/>
          </a:stretch>
        </p:blipFill>
        <p:spPr>
          <a:xfrm>
            <a:off x="-772656" y="1659024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 II-P Progenitors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286" y="5113131"/>
            <a:ext cx="31348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 from Smartt et al. 2009)</a:t>
            </a:r>
          </a:p>
          <a:p>
            <a:endParaRPr lang="en-US" dirty="0" smtClean="0"/>
          </a:p>
          <a:p>
            <a:endParaRPr lang="en-US" baseline="-25000" dirty="0"/>
          </a:p>
          <a:p>
            <a:r>
              <a:rPr lang="en-US" dirty="0"/>
              <a:t>*</a:t>
            </a:r>
            <a:r>
              <a:rPr lang="en-US" dirty="0" err="1" smtClean="0"/>
              <a:t>Harutyunyan</a:t>
            </a:r>
            <a:r>
              <a:rPr lang="en-US" dirty="0" smtClean="0"/>
              <a:t> et al. (2008)</a:t>
            </a:r>
            <a:endParaRPr lang="en-US" baseline="-25000" dirty="0" smtClean="0"/>
          </a:p>
          <a:p>
            <a:r>
              <a:rPr lang="en-US" dirty="0" smtClean="0"/>
              <a:t>**Gallagher et al. (2010)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93800" y="4851401"/>
            <a:ext cx="558800" cy="762000"/>
          </a:xfrm>
          <a:prstGeom prst="rect">
            <a:avLst/>
          </a:prstGeom>
          <a:solidFill>
            <a:srgbClr val="08E8E3">
              <a:alpha val="25000"/>
            </a:srgbClr>
          </a:solidFill>
          <a:ln>
            <a:solidFill>
              <a:srgbClr val="08E8E3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02267" y="4478868"/>
            <a:ext cx="558800" cy="194733"/>
          </a:xfrm>
          <a:prstGeom prst="rect">
            <a:avLst/>
          </a:prstGeom>
          <a:solidFill>
            <a:srgbClr val="08E8E3">
              <a:alpha val="25000"/>
            </a:srgbClr>
          </a:solidFill>
          <a:ln>
            <a:solidFill>
              <a:srgbClr val="08E8E3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2261" y="4131715"/>
            <a:ext cx="558800" cy="194733"/>
          </a:xfrm>
          <a:prstGeom prst="rect">
            <a:avLst/>
          </a:prstGeom>
          <a:solidFill>
            <a:srgbClr val="08E8E3">
              <a:alpha val="25000"/>
            </a:srgbClr>
          </a:solidFill>
          <a:ln>
            <a:solidFill>
              <a:srgbClr val="08E8E3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2255" y="3378146"/>
            <a:ext cx="558800" cy="194733"/>
          </a:xfrm>
          <a:prstGeom prst="rect">
            <a:avLst/>
          </a:prstGeom>
          <a:solidFill>
            <a:srgbClr val="08E8E3">
              <a:alpha val="25000"/>
            </a:srgbClr>
          </a:solidFill>
          <a:ln>
            <a:solidFill>
              <a:srgbClr val="08E8E3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5000" y="4532870"/>
            <a:ext cx="218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High-luminosity II-P 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7700" y="4177270"/>
            <a:ext cx="180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Probable II-L ** 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30152" y="2196070"/>
            <a:ext cx="31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99A/87A-like II-P (</a:t>
            </a:r>
            <a:r>
              <a:rPr lang="en-US" dirty="0" err="1" smtClean="0"/>
              <a:t>pec</a:t>
            </a:r>
            <a:r>
              <a:rPr lang="en-US" dirty="0" smtClean="0"/>
              <a:t>) *:  BSG !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13300" y="2362200"/>
            <a:ext cx="952500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62241" y="4377248"/>
            <a:ext cx="2803559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13101" y="4745548"/>
            <a:ext cx="2552699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771900" y="2170670"/>
            <a:ext cx="1993900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30152" y="1954770"/>
            <a:ext cx="300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constraint, not a detection !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898900" y="2907270"/>
            <a:ext cx="1892300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55552" y="2665970"/>
            <a:ext cx="300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constraint, not a detection 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263" y="4155702"/>
            <a:ext cx="103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8E8E3"/>
                </a:solidFill>
              </a:rPr>
              <a:t>Low-</a:t>
            </a:r>
            <a:r>
              <a:rPr lang="en-US" dirty="0" err="1" smtClean="0">
                <a:solidFill>
                  <a:srgbClr val="08E8E3"/>
                </a:solidFill>
              </a:rPr>
              <a:t>lum</a:t>
            </a:r>
            <a:endParaRPr lang="en-US" dirty="0" smtClean="0">
              <a:solidFill>
                <a:srgbClr val="08E8E3"/>
              </a:solidFill>
            </a:endParaRPr>
          </a:p>
          <a:p>
            <a:pPr algn="ctr"/>
            <a:r>
              <a:rPr lang="en-US" dirty="0" smtClean="0">
                <a:solidFill>
                  <a:srgbClr val="08E8E3"/>
                </a:solidFill>
              </a:rPr>
              <a:t>II-P</a:t>
            </a:r>
            <a:endParaRPr lang="en-US" dirty="0">
              <a:solidFill>
                <a:srgbClr val="08E8E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100" y="1713470"/>
            <a:ext cx="302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high-luminosity  II-P !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92600" y="1989648"/>
            <a:ext cx="1498601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8070" y="1141968"/>
            <a:ext cx="65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 </a:t>
            </a:r>
            <a:r>
              <a:rPr lang="en-US" i="1" dirty="0" smtClean="0"/>
              <a:t>is</a:t>
            </a:r>
            <a:r>
              <a:rPr lang="en-US" dirty="0" smtClean="0"/>
              <a:t>  the mass for the RSG progenitors of ``normal’’ </a:t>
            </a:r>
            <a:r>
              <a:rPr lang="en-US" dirty="0" err="1" smtClean="0"/>
              <a:t>SNe</a:t>
            </a:r>
            <a:r>
              <a:rPr lang="en-US" dirty="0" smtClean="0"/>
              <a:t> II-P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899083" y="3378146"/>
            <a:ext cx="155448" cy="2349556"/>
          </a:xfrm>
          <a:prstGeom prst="leftBrace">
            <a:avLst/>
          </a:prstGeom>
          <a:ln>
            <a:solidFill>
              <a:srgbClr val="08E8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25471" y="2362200"/>
            <a:ext cx="543104" cy="488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49207" y="2932338"/>
            <a:ext cx="543104" cy="488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90800" y="3564523"/>
            <a:ext cx="734671" cy="558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 II-P Progenitors</a:t>
            </a:r>
            <a:endParaRPr lang="en-US" dirty="0"/>
          </a:p>
        </p:txBody>
      </p:sp>
      <p:pic>
        <p:nvPicPr>
          <p:cNvPr id="15" name="Content Placeholder 14" descr="sn06my_hr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9532" t="11812" r="-67727" b="18172"/>
          <a:stretch>
            <a:fillRect/>
          </a:stretch>
        </p:blipFill>
        <p:spPr>
          <a:xfrm>
            <a:off x="327862" y="1594414"/>
            <a:ext cx="9664753" cy="4227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8070" y="1141968"/>
            <a:ext cx="65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 </a:t>
            </a:r>
            <a:r>
              <a:rPr lang="en-US" i="1" dirty="0" smtClean="0"/>
              <a:t>is</a:t>
            </a:r>
            <a:r>
              <a:rPr lang="en-US" dirty="0" smtClean="0"/>
              <a:t>  the mass for the RSG progenitors of ``normal’’ </a:t>
            </a:r>
            <a:r>
              <a:rPr lang="en-US" dirty="0" err="1" smtClean="0"/>
              <a:t>SNe</a:t>
            </a:r>
            <a:r>
              <a:rPr lang="en-US" dirty="0" smtClean="0"/>
              <a:t> II-P ???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83935" y="5865113"/>
            <a:ext cx="3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Smartt</a:t>
            </a:r>
            <a:r>
              <a:rPr lang="en-US" dirty="0" smtClean="0"/>
              <a:t> et al. (2009):   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 </a:t>
            </a:r>
            <a:r>
              <a:rPr lang="en-US" dirty="0" smtClean="0"/>
              <a:t>&lt;  13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989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High-luminosity </a:t>
            </a:r>
            <a:r>
              <a:rPr lang="en-US" dirty="0" err="1" smtClean="0"/>
              <a:t>SNe</a:t>
            </a:r>
            <a:r>
              <a:rPr lang="en-US" dirty="0" smtClean="0"/>
              <a:t> II-P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2458"/>
            <a:ext cx="4038600" cy="2941447"/>
          </a:xfrm>
        </p:spPr>
      </p:pic>
      <p:pic>
        <p:nvPicPr>
          <p:cNvPr id="6" name="Content Placeholder 5" descr="apj313422f4_l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47" b="-2324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971843" y="1511300"/>
            <a:ext cx="5176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2008cn in NGC 4603  (Elias-Rosa et al. 2009)</a:t>
            </a:r>
          </a:p>
          <a:p>
            <a:pPr algn="ctr"/>
            <a:r>
              <a:rPr lang="en-US" sz="2000" dirty="0" smtClean="0"/>
              <a:t>most distant direct identification,  at 33 </a:t>
            </a:r>
            <a:r>
              <a:rPr lang="en-US" sz="2000" dirty="0" err="1" smtClean="0"/>
              <a:t>Mpc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01900" y="5508665"/>
            <a:ext cx="4213488" cy="369332"/>
          </a:xfrm>
          <a:prstGeom prst="rect">
            <a:avLst/>
          </a:prstGeom>
          <a:noFill/>
          <a:ln>
            <a:solidFill>
              <a:srgbClr val="08E8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Yellow supergiant (!)  with  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</a:t>
            </a:r>
            <a:r>
              <a:rPr lang="en-US" dirty="0" smtClean="0"/>
              <a:t>= 15 ± 2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518186" y="5997060"/>
            <a:ext cx="5929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could also include SN 2004et and, possibly, SN 1999ev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3641" y="4662528"/>
            <a:ext cx="221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baseline="-25000" dirty="0" smtClean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=1.08 mag; Z=0.02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n04et_hrd.pn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7773" t="10101" r="-7773" b="16157"/>
          <a:stretch/>
        </p:blipFill>
        <p:spPr>
          <a:xfrm>
            <a:off x="4349366" y="1706645"/>
            <a:ext cx="4939054" cy="40816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High-luminosity </a:t>
            </a:r>
            <a:r>
              <a:rPr lang="en-US" dirty="0" err="1" smtClean="0"/>
              <a:t>SNe</a:t>
            </a:r>
            <a:r>
              <a:rPr lang="en-US" dirty="0" smtClean="0"/>
              <a:t> II-P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9998" y="1200090"/>
            <a:ext cx="268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2004et in NGC 6946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Content Placeholder 13" descr="sn04et_sed.png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-7773" t="10101" r="-7773" b="16157"/>
          <a:stretch/>
        </p:blipFill>
        <p:spPr>
          <a:xfrm>
            <a:off x="-38695" y="1706645"/>
            <a:ext cx="4939054" cy="4081696"/>
          </a:xfrm>
        </p:spPr>
      </p:pic>
      <p:sp>
        <p:nvSpPr>
          <p:cNvPr id="13" name="TextBox 12"/>
          <p:cNvSpPr txBox="1"/>
          <p:nvPr/>
        </p:nvSpPr>
        <p:spPr>
          <a:xfrm>
            <a:off x="4996808" y="5806123"/>
            <a:ext cx="367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Lejeune &amp; </a:t>
            </a:r>
            <a:r>
              <a:rPr lang="en-US" sz="2000" dirty="0" err="1" smtClean="0"/>
              <a:t>Schaerer</a:t>
            </a:r>
            <a:r>
              <a:rPr lang="en-US" sz="2000" dirty="0" smtClean="0"/>
              <a:t> (2001) model </a:t>
            </a:r>
          </a:p>
          <a:p>
            <a:pPr algn="ctr"/>
            <a:r>
              <a:rPr lang="en-US" sz="2000" dirty="0" smtClean="0"/>
              <a:t>loses ~1 M</a:t>
            </a:r>
            <a:r>
              <a:rPr lang="en-US" sz="20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30119" y="5829236"/>
            <a:ext cx="332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Dyk</a:t>
            </a:r>
            <a:r>
              <a:rPr lang="en-US" dirty="0" smtClean="0"/>
              <a:t> &amp; Jarrett (2012, in prep.)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142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II-L Progenitors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861698"/>
            <a:ext cx="4742993" cy="1963217"/>
          </a:xfrm>
        </p:spPr>
      </p:pic>
      <p:pic>
        <p:nvPicPr>
          <p:cNvPr id="6" name="Content Placeholder 5" descr="apjl341197f3_l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9" b="-20929"/>
          <a:stretch>
            <a:fillRect/>
          </a:stretch>
        </p:blipFill>
        <p:spPr>
          <a:xfrm>
            <a:off x="5029200" y="1701805"/>
            <a:ext cx="3840480" cy="4303942"/>
          </a:xfrm>
        </p:spPr>
      </p:pic>
      <p:sp>
        <p:nvSpPr>
          <p:cNvPr id="7" name="TextBox 6"/>
          <p:cNvSpPr txBox="1"/>
          <p:nvPr/>
        </p:nvSpPr>
        <p:spPr>
          <a:xfrm>
            <a:off x="2006723" y="1511300"/>
            <a:ext cx="510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2009kr in NGC 1832  (Elias-Rosa et al. 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300" y="5597565"/>
            <a:ext cx="4414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Yellow supergiant (!)  with  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</a:t>
            </a:r>
            <a:r>
              <a:rPr lang="en-US" dirty="0" smtClean="0"/>
              <a:t>= 18 –24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algn="ctr"/>
            <a:endParaRPr lang="en-US" baseline="-25000" dirty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r>
              <a:rPr lang="en-US" dirty="0" smtClean="0"/>
              <a:t>(see also Fraser et al. 2010;  </a:t>
            </a:r>
            <a:r>
              <a:rPr lang="en-US" dirty="0"/>
              <a:t>M</a:t>
            </a:r>
            <a:r>
              <a:rPr lang="en-US" baseline="-25000" dirty="0"/>
              <a:t> </a:t>
            </a:r>
            <a:r>
              <a:rPr lang="en-US" baseline="-25000" dirty="0" err="1"/>
              <a:t>ini</a:t>
            </a:r>
            <a:r>
              <a:rPr lang="en-US" baseline="-25000" dirty="0"/>
              <a:t> </a:t>
            </a:r>
            <a:r>
              <a:rPr lang="en-US" dirty="0" smtClean="0"/>
              <a:t>= 15 </a:t>
            </a:r>
            <a:r>
              <a:rPr lang="en-US" baseline="30000" dirty="0" smtClean="0"/>
              <a:t>+5</a:t>
            </a:r>
            <a:r>
              <a:rPr lang="en-US" dirty="0" smtClean="0"/>
              <a:t> </a:t>
            </a:r>
            <a:r>
              <a:rPr lang="en-US" baseline="-25000" dirty="0" smtClean="0"/>
              <a:t>-4</a:t>
            </a:r>
            <a:r>
              <a:rPr lang="en-US" dirty="0" smtClean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/>
              <a:t>)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455637" y="4146293"/>
            <a:ext cx="1417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baseline="-25000" dirty="0" smtClean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=0.25 mag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d= 26 </a:t>
            </a:r>
            <a:r>
              <a:rPr lang="en-US" dirty="0" err="1" smtClean="0">
                <a:solidFill>
                  <a:schemeClr val="bg1"/>
                </a:solidFill>
              </a:rPr>
              <a:t>Mpc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Z=0.02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300" y="5597565"/>
            <a:ext cx="4414527" cy="408182"/>
          </a:xfrm>
          <a:prstGeom prst="rect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models_rot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824" t="9995" r="5177" b="16355"/>
          <a:stretch>
            <a:fillRect/>
          </a:stretch>
        </p:blipFill>
        <p:spPr>
          <a:xfrm>
            <a:off x="868974" y="2103119"/>
            <a:ext cx="3575058" cy="3706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II-L Progenitors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6723" y="1511300"/>
            <a:ext cx="510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2009kr in NGC 1832  (Elias-Rosa et al. 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3058" y="5983924"/>
            <a:ext cx="4092549" cy="369332"/>
          </a:xfrm>
          <a:prstGeom prst="rect">
            <a:avLst/>
          </a:prstGeom>
          <a:noFill/>
          <a:ln>
            <a:solidFill>
              <a:srgbClr val="08E8E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Yellow supergiant with  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</a:t>
            </a:r>
            <a:r>
              <a:rPr lang="en-US" dirty="0" smtClean="0"/>
              <a:t>≈ 19 –20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545088" y="3499733"/>
            <a:ext cx="367640" cy="355274"/>
          </a:xfrm>
          <a:prstGeom prst="star5">
            <a:avLst/>
          </a:prstGeom>
          <a:solidFill>
            <a:srgbClr val="08E8E3"/>
          </a:solidFill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yoon_cantiello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724" b="-27724"/>
          <a:stretch>
            <a:fillRect/>
          </a:stretch>
        </p:blipFill>
        <p:spPr/>
      </p:pic>
      <p:sp>
        <p:nvSpPr>
          <p:cNvPr id="19" name="5-Point Star 18"/>
          <p:cNvSpPr/>
          <p:nvPr/>
        </p:nvSpPr>
        <p:spPr>
          <a:xfrm>
            <a:off x="7605465" y="2980674"/>
            <a:ext cx="367640" cy="355274"/>
          </a:xfrm>
          <a:prstGeom prst="star5">
            <a:avLst/>
          </a:prstGeom>
          <a:solidFill>
            <a:srgbClr val="08E8E3">
              <a:alpha val="35000"/>
            </a:srgbClr>
          </a:solidFill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529" y="5824885"/>
            <a:ext cx="21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Ekstrom</a:t>
            </a:r>
            <a:r>
              <a:rPr lang="en-US" dirty="0" smtClean="0"/>
              <a:t>  et al. (2012)</a:t>
            </a:r>
          </a:p>
          <a:p>
            <a:pPr algn="ctr"/>
            <a:r>
              <a:rPr lang="en-US" dirty="0" smtClean="0"/>
              <a:t>tracks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3890" y="5298067"/>
            <a:ext cx="239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Yoon &amp; </a:t>
            </a:r>
            <a:r>
              <a:rPr lang="en-US" dirty="0" err="1" smtClean="0"/>
              <a:t>Cantiello</a:t>
            </a:r>
            <a:r>
              <a:rPr lang="en-US" dirty="0" smtClean="0"/>
              <a:t> (2010)</a:t>
            </a:r>
          </a:p>
          <a:p>
            <a:pPr algn="ctr"/>
            <a:r>
              <a:rPr lang="en-US" dirty="0" smtClean="0"/>
              <a:t>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II-L Progenitors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5" y="2846045"/>
            <a:ext cx="4389120" cy="19751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5" y="2846045"/>
            <a:ext cx="4389120" cy="2172614"/>
          </a:xfrm>
        </p:spPr>
      </p:pic>
      <p:sp>
        <p:nvSpPr>
          <p:cNvPr id="7" name="TextBox 6"/>
          <p:cNvSpPr txBox="1"/>
          <p:nvPr/>
        </p:nvSpPr>
        <p:spPr>
          <a:xfrm>
            <a:off x="2226760" y="1511300"/>
            <a:ext cx="466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2009hd in M66 (Elias-Rosa et al. 2011)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706" y="4920734"/>
            <a:ext cx="2739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  =9.4 </a:t>
            </a:r>
            <a:r>
              <a:rPr lang="en-US" dirty="0" err="1" smtClean="0"/>
              <a:t>Mpc</a:t>
            </a:r>
            <a:r>
              <a:rPr lang="en-US" dirty="0"/>
              <a:t> </a:t>
            </a:r>
            <a:r>
              <a:rPr lang="en-US" dirty="0" smtClean="0"/>
              <a:t>     A</a:t>
            </a:r>
            <a:r>
              <a:rPr lang="en-US" baseline="-25000" dirty="0" smtClean="0"/>
              <a:t>V </a:t>
            </a:r>
            <a:r>
              <a:rPr lang="en-US" dirty="0" smtClean="0"/>
              <a:t>≈ 3.8 mag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474936" y="2082800"/>
            <a:ext cx="283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Hubble Legacy Archive data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1997 - 1998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836" y="5105400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F555W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2672" y="5106432"/>
            <a:ext cx="84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F814W</a:t>
            </a:r>
            <a:endParaRPr lang="en-US" dirty="0"/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>
          <a:xfrm flipH="1">
            <a:off x="1625600" y="2405966"/>
            <a:ext cx="3849336" cy="32434"/>
          </a:xfrm>
          <a:prstGeom prst="line">
            <a:avLst/>
          </a:prstGeom>
          <a:ln>
            <a:solidFill>
              <a:srgbClr val="08E8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25600" y="2438400"/>
            <a:ext cx="0" cy="407645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5740400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M</a:t>
            </a:r>
            <a:r>
              <a:rPr lang="en-US" baseline="-25000" dirty="0"/>
              <a:t>V</a:t>
            </a:r>
            <a:r>
              <a:rPr lang="en-US" baseline="-25000" dirty="0" smtClean="0"/>
              <a:t> </a:t>
            </a:r>
            <a:r>
              <a:rPr lang="en-US" dirty="0" smtClean="0"/>
              <a:t>(max) </a:t>
            </a:r>
            <a:r>
              <a:rPr lang="en-US" dirty="0"/>
              <a:t>= -</a:t>
            </a:r>
            <a:r>
              <a:rPr lang="en-US" dirty="0" smtClean="0"/>
              <a:t>17.2 mag,  SN 2009hd is probably a SN </a:t>
            </a:r>
            <a:r>
              <a:rPr lang="en-US" dirty="0"/>
              <a:t>II-L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II-L Progenitors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0" y="2038410"/>
            <a:ext cx="4928616" cy="3827892"/>
          </a:xfrm>
        </p:spPr>
      </p:pic>
      <p:sp>
        <p:nvSpPr>
          <p:cNvPr id="7" name="TextBox 6"/>
          <p:cNvSpPr txBox="1"/>
          <p:nvPr/>
        </p:nvSpPr>
        <p:spPr>
          <a:xfrm>
            <a:off x="2226760" y="1511300"/>
            <a:ext cx="466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2009hd in M66 (Elias-Rosa et al. 2011)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0971" y="5965865"/>
            <a:ext cx="4594790" cy="369332"/>
          </a:xfrm>
          <a:prstGeom prst="rect">
            <a:avLst/>
          </a:prstGeom>
          <a:noFill/>
          <a:ln>
            <a:solidFill>
              <a:srgbClr val="08E8E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Yellow or red supergiant (?)  with  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 </a:t>
            </a:r>
            <a:r>
              <a:rPr lang="en-US" dirty="0" smtClean="0"/>
              <a:t>≤</a:t>
            </a:r>
            <a:r>
              <a:rPr lang="en-US" baseline="-25000" dirty="0" smtClean="0"/>
              <a:t>  </a:t>
            </a:r>
            <a:r>
              <a:rPr lang="en-US" dirty="0" smtClean="0"/>
              <a:t>20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9637" y="4870193"/>
            <a:ext cx="84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Z=0.02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3600" y="2616200"/>
            <a:ext cx="1759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Geneva tracks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Yoon &amp; </a:t>
            </a:r>
            <a:r>
              <a:rPr lang="en-US" dirty="0" err="1" smtClean="0"/>
              <a:t>Cantiello</a:t>
            </a:r>
            <a:endParaRPr lang="en-US" dirty="0" smtClean="0"/>
          </a:p>
          <a:p>
            <a:pPr algn="ctr"/>
            <a:r>
              <a:rPr lang="en-US" dirty="0" smtClean="0"/>
              <a:t>track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19900" y="2832100"/>
            <a:ext cx="556523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55761" y="3365500"/>
            <a:ext cx="354885" cy="0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II</a:t>
            </a:r>
            <a:r>
              <a:rPr lang="en-US" dirty="0" err="1"/>
              <a:t>b</a:t>
            </a:r>
            <a:r>
              <a:rPr lang="en-US" dirty="0" smtClean="0"/>
              <a:t> Progenitors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0" y="2741077"/>
            <a:ext cx="4500000" cy="219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87" y="2096826"/>
            <a:ext cx="3420000" cy="3420000"/>
          </a:xfrm>
        </p:spPr>
      </p:pic>
      <p:sp>
        <p:nvSpPr>
          <p:cNvPr id="7" name="TextBox 6"/>
          <p:cNvSpPr txBox="1"/>
          <p:nvPr/>
        </p:nvSpPr>
        <p:spPr>
          <a:xfrm>
            <a:off x="3197775" y="1320800"/>
            <a:ext cx="285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SN 2011dh in M51</a:t>
            </a:r>
          </a:p>
          <a:p>
            <a:pPr algn="ctr"/>
            <a:r>
              <a:rPr lang="en-US" sz="2000" dirty="0" smtClean="0"/>
              <a:t>A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=0.12 mag, d = 7.7 </a:t>
            </a:r>
            <a:r>
              <a:rPr lang="en-US" sz="2000" dirty="0" err="1" smtClean="0"/>
              <a:t>Mpc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90831" y="2096826"/>
            <a:ext cx="21221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 </a:t>
            </a:r>
            <a:r>
              <a:rPr lang="en-US" dirty="0" err="1" smtClean="0"/>
              <a:t>Dyk</a:t>
            </a:r>
            <a:r>
              <a:rPr lang="en-US" dirty="0" smtClean="0"/>
              <a:t> et al. (2011)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196709" y="5676503"/>
            <a:ext cx="6757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Maund</a:t>
            </a:r>
            <a:r>
              <a:rPr lang="en-US" dirty="0" smtClean="0"/>
              <a:t> et al. (2011) claim that the F-type supergiant is the progenitor</a:t>
            </a:r>
          </a:p>
          <a:p>
            <a:pPr algn="ctr"/>
            <a:r>
              <a:rPr lang="en-US" dirty="0" smtClean="0"/>
              <a:t>however, SN 2011dh had a </a:t>
            </a:r>
            <a:r>
              <a:rPr lang="en-US" i="1" dirty="0" smtClean="0">
                <a:solidFill>
                  <a:srgbClr val="08E8E3"/>
                </a:solidFill>
              </a:rPr>
              <a:t>compact</a:t>
            </a:r>
            <a:r>
              <a:rPr lang="en-US" dirty="0" smtClean="0">
                <a:solidFill>
                  <a:srgbClr val="08E8E3"/>
                </a:solidFill>
              </a:rPr>
              <a:t> </a:t>
            </a:r>
            <a:r>
              <a:rPr lang="en-US" dirty="0" smtClean="0"/>
              <a:t> progenitor (</a:t>
            </a:r>
            <a:r>
              <a:rPr lang="en-US" dirty="0" err="1" smtClean="0"/>
              <a:t>Arcavi</a:t>
            </a:r>
            <a:r>
              <a:rPr lang="en-US" dirty="0" smtClean="0"/>
              <a:t> et al. 2011)</a:t>
            </a:r>
            <a:endParaRPr lang="en-US" baseline="-250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baseline="-25000" dirty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84795" y="2471817"/>
            <a:ext cx="561477" cy="601580"/>
          </a:xfrm>
          <a:prstGeom prst="ellipse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40715" y="3155909"/>
            <a:ext cx="561477" cy="601580"/>
          </a:xfrm>
          <a:prstGeom prst="ellipse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0793" y="3730378"/>
            <a:ext cx="12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dbl" dirty="0" smtClean="0">
                <a:solidFill>
                  <a:schemeClr val="bg1"/>
                </a:solidFill>
              </a:rPr>
              <a:t>companion</a:t>
            </a:r>
            <a:endParaRPr lang="en-US" u="dbl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8424" y="3009897"/>
            <a:ext cx="12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progenitor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863" y="4972654"/>
            <a:ext cx="1157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HLA data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2005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24972" y="4972654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Keck-II NIRC2 AO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793" y="4787988"/>
            <a:ext cx="84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Z=0.02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437" y="2319646"/>
            <a:ext cx="54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E8E3"/>
                </a:solidFill>
              </a:rPr>
              <a:t>WN</a:t>
            </a:r>
            <a:endParaRPr lang="en-US" dirty="0">
              <a:solidFill>
                <a:srgbClr val="08E8E3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Massive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16895"/>
          <a:stretch/>
        </p:blipFill>
        <p:spPr>
          <a:xfrm>
            <a:off x="3810168" y="1846872"/>
            <a:ext cx="4663129" cy="4385855"/>
          </a:xfrm>
        </p:spPr>
      </p:pic>
      <p:sp>
        <p:nvSpPr>
          <p:cNvPr id="5" name="TextBox 4"/>
          <p:cNvSpPr txBox="1"/>
          <p:nvPr/>
        </p:nvSpPr>
        <p:spPr>
          <a:xfrm>
            <a:off x="799359" y="3347134"/>
            <a:ext cx="217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Ekstrom</a:t>
            </a:r>
            <a:r>
              <a:rPr lang="en-US" dirty="0" smtClean="0"/>
              <a:t> et al. (2012)</a:t>
            </a:r>
          </a:p>
          <a:p>
            <a:pPr algn="ctr"/>
            <a:r>
              <a:rPr lang="en-US" dirty="0" smtClean="0"/>
              <a:t>Non-rotating, solar 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00" y="1320800"/>
            <a:ext cx="61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theoretical stellar evolutionary tracks predict/explain?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IIn Progenitors</a:t>
            </a:r>
            <a:endParaRPr lang="en-US" dirty="0"/>
          </a:p>
        </p:txBody>
      </p:sp>
      <p:pic>
        <p:nvPicPr>
          <p:cNvPr id="6" name="Content Placeholder 5" descr="nature07934-f1.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50" b="-3375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256596" y="1498600"/>
            <a:ext cx="46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2005gl in NGC 266   (d = 66 </a:t>
            </a:r>
            <a:r>
              <a:rPr lang="en-US" dirty="0" err="1" smtClean="0"/>
              <a:t>Mpc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(Gal-Yam et al. 2007;  Gal-Yam &amp; Leonard 2009)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7100" y="5397500"/>
            <a:ext cx="201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HST WFPC2 F547M</a:t>
            </a:r>
          </a:p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V</a:t>
            </a:r>
            <a:r>
              <a:rPr lang="en-US" dirty="0" smtClean="0"/>
              <a:t> ≈ -10.3 mag (!!)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397500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Keck-II NIRC2 AO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408831"/>
            <a:ext cx="201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HST WFPC2 F547M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19195" y="4318002"/>
            <a:ext cx="1" cy="1090829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52749" y="1318736"/>
            <a:ext cx="491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</a:t>
            </a:r>
            <a:r>
              <a:rPr lang="en-US" dirty="0" err="1" smtClean="0"/>
              <a:t>Ib</a:t>
            </a:r>
            <a:r>
              <a:rPr lang="en-US" dirty="0" smtClean="0"/>
              <a:t> 2009jf in NGC 7479  (Van </a:t>
            </a:r>
            <a:r>
              <a:rPr lang="en-US" dirty="0" err="1" smtClean="0"/>
              <a:t>Dyk</a:t>
            </a:r>
            <a:r>
              <a:rPr lang="en-US" dirty="0" smtClean="0"/>
              <a:t> et al., in prep.)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V</a:t>
            </a:r>
            <a:r>
              <a:rPr lang="en-US" dirty="0" smtClean="0"/>
              <a:t>= 0.53 mag,  d = 33.9 </a:t>
            </a:r>
            <a:r>
              <a:rPr lang="en-US" dirty="0" err="1" smtClean="0"/>
              <a:t>Mpc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Ib</a:t>
            </a:r>
            <a:r>
              <a:rPr lang="en-US" dirty="0" smtClean="0"/>
              <a:t> Progenitors</a:t>
            </a:r>
            <a:endParaRPr lang="en-US" dirty="0"/>
          </a:p>
        </p:txBody>
      </p:sp>
      <p:pic>
        <p:nvPicPr>
          <p:cNvPr id="7" name="Content Placeholder 6" descr="pre4.ti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57200" y="1816100"/>
            <a:ext cx="4038600" cy="4525963"/>
          </a:xfrm>
        </p:spPr>
      </p:pic>
      <p:pic>
        <p:nvPicPr>
          <p:cNvPr id="8" name="Content Placeholder 7" descr="post4.t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0" y="1816100"/>
            <a:ext cx="4038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972066" y="6055797"/>
            <a:ext cx="309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HST/WFPC2 F569W from 1995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85366" y="6055797"/>
            <a:ext cx="176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HST/ACS F555W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Ib</a:t>
            </a:r>
            <a:r>
              <a:rPr lang="en-US" dirty="0" smtClean="0"/>
              <a:t> Progenitors</a:t>
            </a:r>
            <a:endParaRPr lang="en-US" dirty="0"/>
          </a:p>
        </p:txBody>
      </p:sp>
      <p:pic>
        <p:nvPicPr>
          <p:cNvPr id="4" name="Content Placeholder 3" descr="sn09jf_bolo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14" r="-36514"/>
          <a:stretch>
            <a:fillRect/>
          </a:stretch>
        </p:blipFill>
        <p:spPr>
          <a:xfrm>
            <a:off x="-698500" y="160020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5829771" y="1346200"/>
            <a:ext cx="3187065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Comparison of the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olometric light curve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SN 2009jf</a:t>
            </a:r>
          </a:p>
          <a:p>
            <a:pPr algn="ctr"/>
            <a:r>
              <a:rPr lang="en-US" dirty="0" smtClean="0"/>
              <a:t> with the models by </a:t>
            </a:r>
          </a:p>
          <a:p>
            <a:pPr algn="ctr"/>
            <a:r>
              <a:rPr lang="en-US" dirty="0" err="1" smtClean="0"/>
              <a:t>Dessart</a:t>
            </a:r>
            <a:r>
              <a:rPr lang="en-US" dirty="0" smtClean="0"/>
              <a:t> et al. (2011)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light curve is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onsistent with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close binary model 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a primary of</a:t>
            </a:r>
          </a:p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ini</a:t>
            </a:r>
            <a:r>
              <a:rPr lang="en-US" dirty="0" smtClean="0"/>
              <a:t> = 18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fin</a:t>
            </a:r>
            <a:r>
              <a:rPr lang="en-US" dirty="0" smtClean="0"/>
              <a:t> = 3.79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algn="ctr"/>
            <a:r>
              <a:rPr lang="en-US" dirty="0" smtClean="0">
                <a:solidFill>
                  <a:srgbClr val="08E8E3"/>
                </a:solidFill>
                <a:ea typeface="Wingdings"/>
                <a:cs typeface="Wingdings"/>
                <a:sym typeface="Wingdings"/>
              </a:rPr>
              <a:t>WN star</a:t>
            </a:r>
            <a:endParaRPr lang="en-US" dirty="0" smtClean="0">
              <a:solidFill>
                <a:srgbClr val="08E8E3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Secondary has</a:t>
            </a:r>
          </a:p>
          <a:p>
            <a:pPr algn="ctr"/>
            <a:r>
              <a:rPr lang="en-US" dirty="0" smtClean="0"/>
              <a:t>Mini = 17--23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 smtClean="0"/>
          </a:p>
          <a:p>
            <a:pPr algn="ctr"/>
            <a:r>
              <a:rPr lang="en-US" dirty="0" smtClean="0"/>
              <a:t>(Yoon, </a:t>
            </a:r>
            <a:r>
              <a:rPr lang="en-US" dirty="0" err="1" smtClean="0"/>
              <a:t>Woosley</a:t>
            </a:r>
            <a:r>
              <a:rPr lang="en-US" dirty="0" smtClean="0"/>
              <a:t>, &amp; Langer 2010)</a:t>
            </a:r>
          </a:p>
          <a:p>
            <a:pPr algn="ctr"/>
            <a:r>
              <a:rPr lang="en-US" dirty="0" smtClean="0">
                <a:solidFill>
                  <a:srgbClr val="08E8E3"/>
                </a:solidFill>
              </a:rPr>
              <a:t>SN </a:t>
            </a:r>
            <a:r>
              <a:rPr lang="en-US" dirty="0" err="1" smtClean="0">
                <a:solidFill>
                  <a:srgbClr val="08E8E3"/>
                </a:solidFill>
              </a:rPr>
              <a:t>Ib</a:t>
            </a:r>
            <a:endParaRPr lang="en-US" dirty="0">
              <a:solidFill>
                <a:srgbClr val="08E8E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549" y="6126163"/>
            <a:ext cx="246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(Van </a:t>
            </a:r>
            <a:r>
              <a:rPr lang="en-US" dirty="0" err="1" smtClean="0"/>
              <a:t>Dyk</a:t>
            </a:r>
            <a:r>
              <a:rPr lang="en-US" dirty="0" smtClean="0"/>
              <a:t> et al., in prep.)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Ib</a:t>
            </a:r>
            <a:r>
              <a:rPr lang="en-US" dirty="0" smtClean="0"/>
              <a:t> Progenitors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2"/>
          <a:stretch/>
        </p:blipFill>
        <p:spPr>
          <a:xfrm>
            <a:off x="571500" y="2463801"/>
            <a:ext cx="3931920" cy="294260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70208"/>
            <a:ext cx="4038600" cy="4017746"/>
          </a:xfrm>
        </p:spPr>
      </p:pic>
      <p:sp>
        <p:nvSpPr>
          <p:cNvPr id="9" name="TextBox 8"/>
          <p:cNvSpPr txBox="1"/>
          <p:nvPr/>
        </p:nvSpPr>
        <p:spPr>
          <a:xfrm>
            <a:off x="2178149" y="1434068"/>
            <a:ext cx="491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 </a:t>
            </a:r>
            <a:r>
              <a:rPr lang="en-US" dirty="0" err="1" smtClean="0"/>
              <a:t>Ib</a:t>
            </a:r>
            <a:r>
              <a:rPr lang="en-US" dirty="0" smtClean="0"/>
              <a:t> 2009jf in NGC 7479  (Van </a:t>
            </a:r>
            <a:r>
              <a:rPr lang="en-US" dirty="0" err="1" smtClean="0"/>
              <a:t>Dyk</a:t>
            </a:r>
            <a:r>
              <a:rPr lang="en-US" dirty="0" smtClean="0"/>
              <a:t> et al., in prep.)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5555734"/>
            <a:ext cx="31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Yoon, </a:t>
            </a:r>
            <a:r>
              <a:rPr lang="en-US" dirty="0" err="1" smtClean="0"/>
              <a:t>Woosley</a:t>
            </a:r>
            <a:r>
              <a:rPr lang="en-US" dirty="0" smtClean="0"/>
              <a:t>, &amp; Langer (2010)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463534"/>
            <a:ext cx="249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primary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140" y="4782066"/>
            <a:ext cx="10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terminus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6840" y="3943866"/>
            <a:ext cx="119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642" y="3219966"/>
            <a:ext cx="117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Combined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Progenitors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7923" y="1536700"/>
            <a:ext cx="651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2004gt in NGC 4038   (Gal-Yam et al. 2005; </a:t>
            </a:r>
            <a:r>
              <a:rPr lang="en-US" dirty="0" err="1" smtClean="0"/>
              <a:t>Maund</a:t>
            </a:r>
            <a:r>
              <a:rPr lang="en-US" dirty="0" smtClean="0"/>
              <a:t> et al. 2005)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6000" y="5458936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very restrictive limits, based on detection limits/star cluster properties</a:t>
            </a:r>
            <a:endParaRPr lang="en-US" dirty="0"/>
          </a:p>
        </p:txBody>
      </p:sp>
      <p:pic>
        <p:nvPicPr>
          <p:cNvPr id="6" name="Picture 1037" descr="&#10;sn04gt.jpg                                                     00141550Macintosh HD                   BC4A9B53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8700"/>
            <a:ext cx="6161088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4546" y="4724400"/>
            <a:ext cx="59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6939" y="4711700"/>
            <a:ext cx="49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Progenitors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3754" y="1391557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2003jg in NGC 2997   </a:t>
            </a:r>
          </a:p>
          <a:p>
            <a:pPr algn="ctr"/>
            <a:r>
              <a:rPr lang="en-US" b="1" u="sng" dirty="0" err="1">
                <a:latin typeface="Calibri" charset="0"/>
              </a:rPr>
              <a:t>A</a:t>
            </a:r>
            <a:r>
              <a:rPr lang="en-US" b="1" u="sng" baseline="-25000" dirty="0" err="1">
                <a:latin typeface="Calibri" charset="0"/>
              </a:rPr>
              <a:t>V,</a:t>
            </a:r>
            <a:r>
              <a:rPr lang="en-US" b="1" u="sng" baseline="-25000" dirty="0" err="1" smtClean="0">
                <a:latin typeface="Calibri" charset="0"/>
              </a:rPr>
              <a:t>tot</a:t>
            </a:r>
            <a:r>
              <a:rPr lang="en-US" b="1" u="sng" dirty="0" smtClean="0">
                <a:latin typeface="Calibri" charset="0"/>
              </a:rPr>
              <a:t> ≈ 4 mag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field_post_f814_03jg.jpg"/>
          <p:cNvPicPr>
            <a:picLocks noChangeAspect="1"/>
          </p:cNvPicPr>
          <p:nvPr/>
        </p:nvPicPr>
        <p:blipFill>
          <a:blip r:embed="rId2"/>
          <a:srcRect b="8865"/>
          <a:stretch>
            <a:fillRect/>
          </a:stretch>
        </p:blipFill>
        <p:spPr>
          <a:xfrm>
            <a:off x="4953000" y="2709478"/>
            <a:ext cx="342508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field_pre_f814_03jg.jpg"/>
          <p:cNvPicPr>
            <a:picLocks noChangeAspect="1"/>
          </p:cNvPicPr>
          <p:nvPr/>
        </p:nvPicPr>
        <p:blipFill>
          <a:blip r:embed="rId3"/>
          <a:srcRect b="8865"/>
          <a:stretch>
            <a:fillRect/>
          </a:stretch>
        </p:blipFill>
        <p:spPr>
          <a:xfrm>
            <a:off x="994519" y="2709478"/>
            <a:ext cx="342508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525960" y="5169383"/>
            <a:ext cx="6092081" cy="46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4307" tIns="47154" rIns="94307" bIns="47154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200" dirty="0" smtClean="0">
                <a:latin typeface="Calibri" charset="0"/>
              </a:rPr>
              <a:t>Subsections </a:t>
            </a:r>
            <a:r>
              <a:rPr lang="en-GB" sz="1200" dirty="0">
                <a:latin typeface="Calibri" charset="0"/>
              </a:rPr>
              <a:t>of NGC 2997 before </a:t>
            </a:r>
            <a:r>
              <a:rPr lang="en-GB" sz="1200" dirty="0" smtClean="0">
                <a:latin typeface="Calibri" charset="0"/>
              </a:rPr>
              <a:t>(</a:t>
            </a:r>
            <a:r>
              <a:rPr lang="en-GB" sz="1200" i="1" dirty="0" smtClean="0">
                <a:latin typeface="Calibri" charset="0"/>
              </a:rPr>
              <a:t>left</a:t>
            </a:r>
            <a:r>
              <a:rPr lang="en-GB" sz="1200" dirty="0" smtClean="0">
                <a:latin typeface="Calibri" charset="0"/>
              </a:rPr>
              <a:t> </a:t>
            </a:r>
            <a:r>
              <a:rPr lang="en-GB" sz="1200" dirty="0">
                <a:latin typeface="Calibri" charset="0"/>
              </a:rPr>
              <a:t>- </a:t>
            </a:r>
            <a:r>
              <a:rPr lang="en-GB" sz="1200" i="1" dirty="0">
                <a:latin typeface="Calibri" charset="0"/>
              </a:rPr>
              <a:t>HST</a:t>
            </a:r>
            <a:r>
              <a:rPr lang="en-GB" sz="1200" dirty="0">
                <a:latin typeface="Calibri" charset="0"/>
              </a:rPr>
              <a:t>/WFPC2) and after  </a:t>
            </a:r>
            <a:r>
              <a:rPr lang="en-GB" sz="1200" dirty="0" smtClean="0">
                <a:latin typeface="Calibri" charset="0"/>
              </a:rPr>
              <a:t>(</a:t>
            </a:r>
            <a:r>
              <a:rPr lang="en-GB" sz="1200" i="1" dirty="0" smtClean="0">
                <a:latin typeface="Calibri" charset="0"/>
              </a:rPr>
              <a:t>right</a:t>
            </a:r>
            <a:r>
              <a:rPr lang="en-GB" sz="1200" dirty="0" smtClean="0">
                <a:latin typeface="Calibri" charset="0"/>
              </a:rPr>
              <a:t> </a:t>
            </a:r>
            <a:r>
              <a:rPr lang="en-GB" sz="1200" dirty="0">
                <a:latin typeface="Calibri" charset="0"/>
              </a:rPr>
              <a:t>- </a:t>
            </a:r>
            <a:r>
              <a:rPr lang="en-GB" sz="1200" i="1" dirty="0">
                <a:latin typeface="Calibri" charset="0"/>
              </a:rPr>
              <a:t>HST</a:t>
            </a:r>
            <a:r>
              <a:rPr lang="en-GB" sz="1200" dirty="0">
                <a:latin typeface="Calibri" charset="0"/>
              </a:rPr>
              <a:t>/ACS-HRC) the SN 2003jg </a:t>
            </a:r>
            <a:r>
              <a:rPr lang="en-GB" sz="1200" dirty="0" smtClean="0">
                <a:latin typeface="Calibri" charset="0"/>
              </a:rPr>
              <a:t>explosion, </a:t>
            </a:r>
            <a:r>
              <a:rPr lang="en-GB" sz="1200" dirty="0">
                <a:latin typeface="Calibri" charset="0"/>
              </a:rPr>
              <a:t>in F814W. The position of the SN </a:t>
            </a:r>
            <a:r>
              <a:rPr lang="en-GB" sz="1200" dirty="0" smtClean="0">
                <a:latin typeface="Calibri" charset="0"/>
              </a:rPr>
              <a:t>is </a:t>
            </a:r>
            <a:r>
              <a:rPr lang="en-GB" sz="1200" dirty="0">
                <a:latin typeface="Calibri" charset="0"/>
              </a:rPr>
              <a:t>indicated by a </a:t>
            </a:r>
            <a:r>
              <a:rPr lang="en-GB" sz="1200" dirty="0" smtClean="0">
                <a:latin typeface="Calibri" charset="0"/>
              </a:rPr>
              <a:t>circle</a:t>
            </a:r>
            <a:endParaRPr lang="en-GB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Progenitors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3986" y="1379105"/>
            <a:ext cx="270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2007gr in NGC 1058   </a:t>
            </a:r>
          </a:p>
          <a:p>
            <a:pPr algn="ctr"/>
            <a:r>
              <a:rPr lang="en-US" u="sng" dirty="0">
                <a:latin typeface="Calibri" charset="0"/>
              </a:rPr>
              <a:t>d</a:t>
            </a:r>
            <a:r>
              <a:rPr lang="en-US" u="sng" dirty="0" smtClean="0">
                <a:latin typeface="Calibri" charset="0"/>
              </a:rPr>
              <a:t>=9.3 </a:t>
            </a:r>
            <a:r>
              <a:rPr lang="en-US" u="sng" dirty="0" err="1" smtClean="0">
                <a:latin typeface="Calibri" charset="0"/>
              </a:rPr>
              <a:t>Mpc</a:t>
            </a:r>
            <a:r>
              <a:rPr lang="en-US" u="sng" dirty="0" smtClean="0">
                <a:latin typeface="Calibri" charset="0"/>
              </a:rPr>
              <a:t>, </a:t>
            </a:r>
            <a:r>
              <a:rPr lang="en-US" u="sng" dirty="0" err="1" smtClean="0">
                <a:latin typeface="Calibri" charset="0"/>
              </a:rPr>
              <a:t>A</a:t>
            </a:r>
            <a:r>
              <a:rPr lang="en-US" u="sng" baseline="-25000" dirty="0" err="1" smtClean="0">
                <a:latin typeface="Calibri" charset="0"/>
              </a:rPr>
              <a:t>V</a:t>
            </a:r>
            <a:r>
              <a:rPr lang="en-US" u="sng" baseline="-25000" dirty="0" err="1">
                <a:latin typeface="Calibri" charset="0"/>
              </a:rPr>
              <a:t>,</a:t>
            </a:r>
            <a:r>
              <a:rPr lang="en-US" u="sng" baseline="-25000" dirty="0" err="1" smtClean="0">
                <a:latin typeface="Calibri" charset="0"/>
              </a:rPr>
              <a:t>tot</a:t>
            </a:r>
            <a:r>
              <a:rPr lang="en-US" u="sng" dirty="0" smtClean="0">
                <a:latin typeface="Calibri" charset="0"/>
              </a:rPr>
              <a:t> ≈ 0.3 mag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73" y="2150866"/>
            <a:ext cx="4846320" cy="42054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2573" y="2150866"/>
            <a:ext cx="737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WFC2 chip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3373" y="215086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PC chip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4973" y="428446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PC chip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9560" y="4844921"/>
            <a:ext cx="210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(also</a:t>
            </a:r>
          </a:p>
          <a:p>
            <a:pPr algn="ctr"/>
            <a:r>
              <a:rPr lang="en-US" dirty="0" smtClean="0"/>
              <a:t>Crockett et al.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Progenitors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5488" y="1258512"/>
            <a:ext cx="218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WC star detectability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7115" y="4374948"/>
            <a:ext cx="2015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Sander et al. (2012)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Red = WFPC2</a:t>
            </a:r>
          </a:p>
          <a:p>
            <a:pPr algn="ctr"/>
            <a:r>
              <a:rPr lang="en-US" dirty="0" smtClean="0"/>
              <a:t>Blue = WFC3</a:t>
            </a:r>
          </a:p>
          <a:p>
            <a:pPr algn="ctr"/>
            <a:r>
              <a:rPr lang="en-US" dirty="0" smtClean="0"/>
              <a:t>Green = ACS/WFC</a:t>
            </a:r>
            <a:endParaRPr lang="en-US" dirty="0"/>
          </a:p>
        </p:txBody>
      </p:sp>
      <p:pic>
        <p:nvPicPr>
          <p:cNvPr id="6" name="Picture 5" descr="wc_detection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11999" r="3440" b="18666"/>
          <a:stretch/>
        </p:blipFill>
        <p:spPr>
          <a:xfrm>
            <a:off x="1975535" y="1651278"/>
            <a:ext cx="4928616" cy="47548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33383" y="1960856"/>
            <a:ext cx="768185" cy="701523"/>
          </a:xfrm>
          <a:prstGeom prst="ellipse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089582">
            <a:off x="4497028" y="2990050"/>
            <a:ext cx="2316761" cy="585585"/>
          </a:xfrm>
          <a:prstGeom prst="ellipse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3479" y="3516301"/>
            <a:ext cx="547517" cy="488647"/>
          </a:xfrm>
          <a:prstGeom prst="ellipse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76105" y="1660893"/>
            <a:ext cx="2165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2007gr </a:t>
            </a:r>
          </a:p>
          <a:p>
            <a:pPr algn="ctr"/>
            <a:r>
              <a:rPr lang="en-US" dirty="0" smtClean="0"/>
              <a:t>(Crockett et al. 2008)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4516" y="2517373"/>
            <a:ext cx="2145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 2002ap </a:t>
            </a:r>
          </a:p>
          <a:p>
            <a:pPr algn="ctr"/>
            <a:r>
              <a:rPr lang="en-US" dirty="0" smtClean="0"/>
              <a:t>(Crockett et al. 2007)</a:t>
            </a:r>
          </a:p>
          <a:p>
            <a:pPr algn="ctr"/>
            <a:r>
              <a:rPr lang="en-US" b="1" i="1" dirty="0"/>
              <a:t>g</a:t>
            </a:r>
            <a:r>
              <a:rPr lang="en-US" b="1" i="1" dirty="0" smtClean="0"/>
              <a:t>round-based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0983" y="3728617"/>
            <a:ext cx="1475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L. Smith</a:t>
            </a:r>
          </a:p>
          <a:p>
            <a:pPr algn="ctr"/>
            <a:r>
              <a:rPr lang="en-US" dirty="0" smtClean="0"/>
              <a:t> WFC3 F336W </a:t>
            </a:r>
          </a:p>
          <a:p>
            <a:pPr algn="ctr"/>
            <a:r>
              <a:rPr lang="en-US" dirty="0" smtClean="0"/>
              <a:t>survey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401568" y="1938480"/>
            <a:ext cx="1708156" cy="353524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10476" y="3023810"/>
            <a:ext cx="699248" cy="120952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25744" y="3728617"/>
            <a:ext cx="2623545" cy="223112"/>
          </a:xfrm>
          <a:prstGeom prst="straightConnector1">
            <a:avLst/>
          </a:prstGeom>
          <a:ln>
            <a:solidFill>
              <a:srgbClr val="08E8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 Channels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300" dirty="0" smtClean="0"/>
              <a:t>Progression of progenitor initial mass related to stripping of H envelope (… </a:t>
            </a:r>
            <a:r>
              <a:rPr lang="en-US" sz="4300" dirty="0" err="1" smtClean="0"/>
              <a:t>binarity</a:t>
            </a:r>
            <a:r>
              <a:rPr lang="en-US" sz="4300" dirty="0" smtClean="0"/>
              <a:t>?)</a:t>
            </a:r>
          </a:p>
          <a:p>
            <a:pPr>
              <a:buNone/>
            </a:pPr>
            <a:r>
              <a:rPr lang="en-US" sz="4300" dirty="0" smtClean="0">
                <a:solidFill>
                  <a:srgbClr val="E800D3"/>
                </a:solidFill>
              </a:rPr>
              <a:t>		Current evolutionary tracks do not adequately predict observed pre-SN stars</a:t>
            </a:r>
            <a:endParaRPr lang="en-US" sz="4300" dirty="0" smtClean="0"/>
          </a:p>
          <a:p>
            <a:r>
              <a:rPr lang="en-US" sz="4300" dirty="0" smtClean="0"/>
              <a:t>low-luminosity </a:t>
            </a:r>
            <a:r>
              <a:rPr lang="en-US" sz="4300" dirty="0" err="1" smtClean="0"/>
              <a:t>SNe</a:t>
            </a:r>
            <a:r>
              <a:rPr lang="en-US" sz="4300" dirty="0" smtClean="0"/>
              <a:t> II-P have M</a:t>
            </a:r>
            <a:r>
              <a:rPr lang="en-US" sz="4300" baseline="-25000" dirty="0" smtClean="0"/>
              <a:t>ini</a:t>
            </a:r>
            <a:r>
              <a:rPr lang="en-US" sz="4300" dirty="0" smtClean="0"/>
              <a:t> = 8--9 M</a:t>
            </a:r>
            <a:r>
              <a:rPr lang="en-US" sz="43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4300" dirty="0" smtClean="0"/>
              <a:t>: lower </a:t>
            </a:r>
            <a:r>
              <a:rPr lang="en-US" sz="4300" baseline="30000" dirty="0" smtClean="0"/>
              <a:t>56</a:t>
            </a:r>
            <a:r>
              <a:rPr lang="en-US" sz="4300" dirty="0" smtClean="0"/>
              <a:t>Ni mass  --- super-AGB? </a:t>
            </a:r>
            <a:r>
              <a:rPr lang="en-US" sz="4300" dirty="0" err="1" smtClean="0"/>
              <a:t>Metallicity</a:t>
            </a:r>
            <a:r>
              <a:rPr lang="en-US" sz="4300" dirty="0" smtClean="0"/>
              <a:t> effect?</a:t>
            </a:r>
            <a:endParaRPr lang="en-US" sz="4300" dirty="0" smtClean="0">
              <a:solidFill>
                <a:srgbClr val="E800D3"/>
              </a:solidFill>
            </a:endParaRPr>
          </a:p>
          <a:p>
            <a:r>
              <a:rPr lang="en-US" sz="4300" dirty="0" smtClean="0"/>
              <a:t>M</a:t>
            </a:r>
            <a:r>
              <a:rPr lang="en-US" sz="4300" baseline="-25000" dirty="0" smtClean="0"/>
              <a:t>ini</a:t>
            </a:r>
            <a:r>
              <a:rPr lang="en-US" sz="4300" dirty="0" smtClean="0"/>
              <a:t> &lt; 15 M</a:t>
            </a:r>
            <a:r>
              <a:rPr lang="en-US" sz="43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4300" dirty="0" smtClean="0"/>
              <a:t> for `normal’ SN II-P RSG progenitors?  </a:t>
            </a:r>
            <a:r>
              <a:rPr lang="en-US" sz="4300" b="1" dirty="0" smtClean="0"/>
              <a:t>We need a direct progenitor detection!</a:t>
            </a:r>
          </a:p>
          <a:p>
            <a:r>
              <a:rPr lang="en-US" sz="4300" dirty="0" smtClean="0"/>
              <a:t>High-luminosity </a:t>
            </a:r>
            <a:r>
              <a:rPr lang="en-US" sz="4300" dirty="0" err="1" smtClean="0"/>
              <a:t>SNe</a:t>
            </a:r>
            <a:r>
              <a:rPr lang="en-US" sz="4300" dirty="0" smtClean="0"/>
              <a:t> II-P may arise from YSGs with M</a:t>
            </a:r>
            <a:r>
              <a:rPr lang="en-US" sz="4300" baseline="-25000" dirty="0" smtClean="0"/>
              <a:t>ini</a:t>
            </a:r>
            <a:r>
              <a:rPr lang="en-US" sz="4300" dirty="0" smtClean="0"/>
              <a:t> &gt; 15 M</a:t>
            </a:r>
            <a:r>
              <a:rPr lang="en-US" sz="4300" baseline="-25000" dirty="0">
                <a:latin typeface="Wingdings"/>
                <a:ea typeface="Wingdings"/>
                <a:cs typeface="Wingdings"/>
                <a:sym typeface="Wingdings"/>
              </a:rPr>
              <a:t> </a:t>
            </a:r>
            <a:r>
              <a:rPr lang="en-US" sz="4300" dirty="0" smtClean="0"/>
              <a:t>(??)</a:t>
            </a:r>
          </a:p>
          <a:p>
            <a:r>
              <a:rPr lang="en-US" sz="4300" dirty="0" err="1" smtClean="0"/>
              <a:t>SNe</a:t>
            </a:r>
            <a:r>
              <a:rPr lang="en-US" sz="4300" dirty="0" smtClean="0"/>
              <a:t> II-L may also arise from YSGs, with M</a:t>
            </a:r>
            <a:r>
              <a:rPr lang="en-US" sz="4300" baseline="-25000" dirty="0" smtClean="0"/>
              <a:t>ini</a:t>
            </a:r>
            <a:r>
              <a:rPr lang="en-US" sz="4300" dirty="0" smtClean="0"/>
              <a:t> ≈ 20 </a:t>
            </a:r>
            <a:r>
              <a:rPr lang="en-US" sz="4300" dirty="0"/>
              <a:t>M</a:t>
            </a:r>
            <a:r>
              <a:rPr lang="en-US" sz="4300" baseline="-25000" dirty="0">
                <a:latin typeface="Wingdings"/>
                <a:ea typeface="Wingdings"/>
                <a:cs typeface="Wingdings"/>
                <a:sym typeface="Wingdings"/>
              </a:rPr>
              <a:t> </a:t>
            </a:r>
            <a:r>
              <a:rPr lang="en-US" sz="4300" dirty="0"/>
              <a:t>(??</a:t>
            </a:r>
            <a:r>
              <a:rPr lang="en-US" sz="4300" dirty="0" smtClean="0"/>
              <a:t>)</a:t>
            </a:r>
          </a:p>
          <a:p>
            <a:pPr marL="0" indent="457200">
              <a:buNone/>
            </a:pPr>
            <a:r>
              <a:rPr lang="en-US" sz="4300" dirty="0" smtClean="0">
                <a:solidFill>
                  <a:srgbClr val="E800D3"/>
                </a:solidFill>
              </a:rPr>
              <a:t>Envelope has been stripped --- dense </a:t>
            </a:r>
            <a:r>
              <a:rPr lang="en-US" sz="4300" dirty="0" err="1" smtClean="0">
                <a:solidFill>
                  <a:srgbClr val="E800D3"/>
                </a:solidFill>
              </a:rPr>
              <a:t>circumstellar</a:t>
            </a:r>
            <a:r>
              <a:rPr lang="en-US" sz="4300" dirty="0" smtClean="0">
                <a:solidFill>
                  <a:srgbClr val="E800D3"/>
                </a:solidFill>
              </a:rPr>
              <a:t> matter, leading to radio/X-ray emission</a:t>
            </a:r>
          </a:p>
          <a:p>
            <a:r>
              <a:rPr lang="en-US" sz="4300" i="1" dirty="0" smtClean="0"/>
              <a:t>Some  </a:t>
            </a:r>
            <a:r>
              <a:rPr lang="en-US" sz="4300" dirty="0" err="1" smtClean="0"/>
              <a:t>SNe</a:t>
            </a:r>
            <a:r>
              <a:rPr lang="en-US" sz="4300" dirty="0" smtClean="0"/>
              <a:t> </a:t>
            </a:r>
            <a:r>
              <a:rPr lang="en-US" sz="4300" dirty="0" err="1" smtClean="0"/>
              <a:t>IIn</a:t>
            </a:r>
            <a:r>
              <a:rPr lang="en-US" sz="4300" dirty="0" smtClean="0"/>
              <a:t> arise from LBVs, i.e., very high-mass stars (see also </a:t>
            </a:r>
            <a:r>
              <a:rPr lang="en-US" sz="4300" dirty="0" err="1" smtClean="0"/>
              <a:t>Kiewe</a:t>
            </a:r>
            <a:r>
              <a:rPr lang="en-US" sz="4300" dirty="0" smtClean="0"/>
              <a:t> et al. 2012)</a:t>
            </a:r>
          </a:p>
          <a:p>
            <a:pPr marL="0" indent="0">
              <a:buNone/>
            </a:pPr>
            <a:r>
              <a:rPr lang="en-US" sz="4300" dirty="0"/>
              <a:t>	</a:t>
            </a:r>
            <a:r>
              <a:rPr lang="en-US" sz="4300" b="1" dirty="0" smtClean="0"/>
              <a:t>very heterogeneous type</a:t>
            </a:r>
          </a:p>
          <a:p>
            <a:r>
              <a:rPr lang="en-US" sz="4300" dirty="0" err="1" smtClean="0"/>
              <a:t>SNe</a:t>
            </a:r>
            <a:r>
              <a:rPr lang="en-US" sz="4300" dirty="0" smtClean="0"/>
              <a:t> </a:t>
            </a:r>
            <a:r>
              <a:rPr lang="en-US" sz="4300" dirty="0" err="1" smtClean="0"/>
              <a:t>IIb</a:t>
            </a:r>
            <a:r>
              <a:rPr lang="en-US" sz="4300" dirty="0" smtClean="0"/>
              <a:t> may have high-mass extended or compact progenitors (stripped components in interacting binaries)</a:t>
            </a:r>
          </a:p>
          <a:p>
            <a:r>
              <a:rPr lang="en-US" sz="4300" dirty="0" err="1" smtClean="0"/>
              <a:t>SNe</a:t>
            </a:r>
            <a:r>
              <a:rPr lang="en-US" sz="4300" dirty="0" smtClean="0"/>
              <a:t> </a:t>
            </a:r>
            <a:r>
              <a:rPr lang="en-US" sz="4300" dirty="0" err="1" smtClean="0"/>
              <a:t>Ib</a:t>
            </a:r>
            <a:r>
              <a:rPr lang="en-US" sz="4300" dirty="0" smtClean="0"/>
              <a:t> </a:t>
            </a:r>
            <a:r>
              <a:rPr lang="en-US" sz="4300" i="1" dirty="0" smtClean="0"/>
              <a:t>may</a:t>
            </a:r>
            <a:r>
              <a:rPr lang="en-US" sz="4300" dirty="0" smtClean="0"/>
              <a:t> have similar high-mass compact (WR) progenitors in binaries</a:t>
            </a:r>
          </a:p>
          <a:p>
            <a:r>
              <a:rPr lang="en-US" sz="4300" dirty="0" err="1" smtClean="0"/>
              <a:t>SNe</a:t>
            </a:r>
            <a:r>
              <a:rPr lang="en-US" sz="4300" dirty="0" smtClean="0"/>
              <a:t> </a:t>
            </a:r>
            <a:r>
              <a:rPr lang="en-US" sz="4300" dirty="0" err="1" smtClean="0"/>
              <a:t>Ic</a:t>
            </a:r>
            <a:r>
              <a:rPr lang="en-US" sz="4300" dirty="0" smtClean="0"/>
              <a:t>: high-mass, single WC stars … or binaries ????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Massive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4" b="16846"/>
          <a:stretch/>
        </p:blipFill>
        <p:spPr>
          <a:xfrm>
            <a:off x="4036115" y="1931126"/>
            <a:ext cx="4663129" cy="4381991"/>
          </a:xfrm>
        </p:spPr>
      </p:pic>
      <p:sp>
        <p:nvSpPr>
          <p:cNvPr id="5" name="TextBox 4"/>
          <p:cNvSpPr txBox="1"/>
          <p:nvPr/>
        </p:nvSpPr>
        <p:spPr>
          <a:xfrm>
            <a:off x="190254" y="2522212"/>
            <a:ext cx="3449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Rotating, solar Z models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Ekstrom</a:t>
            </a:r>
            <a:r>
              <a:rPr lang="en-US" dirty="0" smtClean="0"/>
              <a:t> et al. 2012)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Rotating models agree better with</a:t>
            </a:r>
          </a:p>
          <a:p>
            <a:pPr algn="ctr"/>
            <a:r>
              <a:rPr lang="en-US" dirty="0" smtClean="0"/>
              <a:t> the revised Humphreys-Davidson</a:t>
            </a:r>
          </a:p>
          <a:p>
            <a:pPr algn="ctr"/>
            <a:r>
              <a:rPr lang="en-US" dirty="0" smtClean="0"/>
              <a:t>Limit on RSGs at ~25 </a:t>
            </a:r>
            <a:r>
              <a:rPr lang="en-US" dirty="0"/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(Levesque et al. 2005, </a:t>
            </a:r>
          </a:p>
          <a:p>
            <a:pPr algn="ctr"/>
            <a:r>
              <a:rPr lang="en-US" dirty="0" err="1" smtClean="0"/>
              <a:t>Crowther</a:t>
            </a:r>
            <a:r>
              <a:rPr lang="en-US" dirty="0" smtClean="0"/>
              <a:t> 2007)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400" y="1320800"/>
            <a:ext cx="61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theoretical stellar evolutionary tracks predict/explain?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Massive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7282" y="1619960"/>
            <a:ext cx="3345485" cy="4837786"/>
          </a:xfrm>
        </p:spPr>
      </p:pic>
      <p:sp>
        <p:nvSpPr>
          <p:cNvPr id="5" name="TextBox 4"/>
          <p:cNvSpPr txBox="1"/>
          <p:nvPr/>
        </p:nvSpPr>
        <p:spPr>
          <a:xfrm>
            <a:off x="1056796" y="2588468"/>
            <a:ext cx="307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Departure from standardized</a:t>
            </a:r>
          </a:p>
          <a:p>
            <a:pPr algn="ctr"/>
            <a:r>
              <a:rPr lang="en-US" dirty="0" smtClean="0"/>
              <a:t>Mass loss formulation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Pulsationally</a:t>
            </a:r>
            <a:r>
              <a:rPr lang="en-US" dirty="0" smtClean="0"/>
              <a:t>-driven</a:t>
            </a:r>
          </a:p>
          <a:p>
            <a:pPr algn="ctr"/>
            <a:r>
              <a:rPr lang="en-US" dirty="0" err="1"/>
              <a:t>s</a:t>
            </a:r>
            <a:r>
              <a:rPr lang="en-US" dirty="0" err="1" smtClean="0"/>
              <a:t>uperwinds</a:t>
            </a:r>
            <a:r>
              <a:rPr lang="en-US" dirty="0" smtClean="0"/>
              <a:t> from RSGs, solar Z</a:t>
            </a:r>
          </a:p>
          <a:p>
            <a:pPr algn="ctr"/>
            <a:r>
              <a:rPr lang="en-US" dirty="0" smtClean="0"/>
              <a:t>(Yoon &amp; </a:t>
            </a:r>
            <a:r>
              <a:rPr lang="en-US" dirty="0" err="1" smtClean="0"/>
              <a:t>Cantiello</a:t>
            </a:r>
            <a:r>
              <a:rPr lang="en-US" dirty="0" smtClean="0"/>
              <a:t> 2010)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400" y="1220528"/>
            <a:ext cx="61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theoretical stellar evolutionary tracks predict/explain?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Massive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79" y="1911456"/>
            <a:ext cx="3964656" cy="3794394"/>
          </a:xfrm>
        </p:spPr>
      </p:pic>
      <p:sp>
        <p:nvSpPr>
          <p:cNvPr id="5" name="TextBox 4"/>
          <p:cNvSpPr txBox="1"/>
          <p:nvPr/>
        </p:nvSpPr>
        <p:spPr>
          <a:xfrm>
            <a:off x="1117550" y="2613868"/>
            <a:ext cx="29570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Departure from standardized</a:t>
            </a:r>
          </a:p>
          <a:p>
            <a:pPr algn="ctr"/>
            <a:r>
              <a:rPr lang="en-US" dirty="0"/>
              <a:t>Mass loss </a:t>
            </a:r>
            <a:r>
              <a:rPr lang="en-US" dirty="0" smtClean="0"/>
              <a:t>formulation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Increased mass-loss rates in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Geneva models for</a:t>
            </a:r>
          </a:p>
          <a:p>
            <a:pPr algn="ctr"/>
            <a:r>
              <a:rPr lang="en-US" dirty="0" smtClean="0"/>
              <a:t>12-20 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/>
              <a:t> RSGs, solar Z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Georgy</a:t>
            </a:r>
            <a:r>
              <a:rPr lang="en-US" dirty="0" smtClean="0"/>
              <a:t> 2011)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1282" y="5902710"/>
            <a:ext cx="7199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All single-star evolution – </a:t>
            </a:r>
            <a:r>
              <a:rPr lang="en-US" sz="2000" i="1" dirty="0" err="1" smtClean="0"/>
              <a:t>binarity</a:t>
            </a:r>
            <a:r>
              <a:rPr lang="en-US" sz="2000" i="1" dirty="0" smtClean="0"/>
              <a:t> has not been taken into account !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49400" y="1320800"/>
            <a:ext cx="61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theoretical stellar evolutionary tracks predict/explain?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tacar2.jpg                                                    0008AB17Macintosh HD                   BC4A9B53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771900"/>
            <a:ext cx="2925763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Massive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9" y="2136018"/>
            <a:ext cx="4493062" cy="2048119"/>
          </a:xfrm>
        </p:spPr>
      </p:pic>
      <p:sp>
        <p:nvSpPr>
          <p:cNvPr id="5" name="TextBox 4"/>
          <p:cNvSpPr txBox="1"/>
          <p:nvPr/>
        </p:nvSpPr>
        <p:spPr>
          <a:xfrm>
            <a:off x="196929" y="2624688"/>
            <a:ext cx="40181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Galactic Wolf-</a:t>
            </a:r>
            <a:r>
              <a:rPr lang="en-US" sz="2200" dirty="0" err="1" smtClean="0"/>
              <a:t>Rayet</a:t>
            </a:r>
            <a:r>
              <a:rPr lang="en-US" sz="2200" dirty="0" smtClean="0"/>
              <a:t> Stars (WRs) </a:t>
            </a:r>
          </a:p>
          <a:p>
            <a:pPr algn="ctr"/>
            <a:r>
              <a:rPr lang="en-US" sz="2200" dirty="0" smtClean="0"/>
              <a:t>have </a:t>
            </a:r>
            <a:r>
              <a:rPr lang="en-US" sz="2200" dirty="0"/>
              <a:t>M</a:t>
            </a:r>
            <a:r>
              <a:rPr lang="en-US" sz="2200" baseline="-25000" dirty="0"/>
              <a:t>WR</a:t>
            </a:r>
            <a:r>
              <a:rPr lang="en-US" sz="2200" dirty="0"/>
              <a:t>  ≤ 20 M</a:t>
            </a:r>
            <a:r>
              <a:rPr lang="en-US" sz="2200" baseline="-25000" dirty="0">
                <a:latin typeface="Wingdings"/>
                <a:ea typeface="Wingdings"/>
                <a:cs typeface="Wingdings"/>
              </a:rPr>
              <a:t>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/>
            <a:r>
              <a:rPr lang="en-US" sz="2200" dirty="0" smtClean="0"/>
              <a:t>(</a:t>
            </a:r>
            <a:r>
              <a:rPr lang="en-US" sz="2200" dirty="0" err="1"/>
              <a:t>Crowther</a:t>
            </a:r>
            <a:r>
              <a:rPr lang="en-US" sz="2200" dirty="0"/>
              <a:t> 2007</a:t>
            </a:r>
            <a:r>
              <a:rPr lang="en-US" sz="2200" dirty="0" smtClean="0"/>
              <a:t>)</a:t>
            </a:r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Continuum-driven </a:t>
            </a:r>
            <a:r>
              <a:rPr lang="en-US" sz="2200" dirty="0" smtClean="0"/>
              <a:t>LBV eruptions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/>
              <a:t>Smith &amp; </a:t>
            </a:r>
            <a:r>
              <a:rPr lang="en-US" sz="2200" dirty="0" err="1"/>
              <a:t>Owocki</a:t>
            </a:r>
            <a:r>
              <a:rPr lang="en-US" sz="2200" dirty="0"/>
              <a:t> 2006) </a:t>
            </a:r>
            <a:endParaRPr lang="en-US" sz="2200" dirty="0" smtClean="0"/>
          </a:p>
          <a:p>
            <a:pPr algn="ctr"/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46508" y="4243782"/>
            <a:ext cx="36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(stolen from a talk by Nathan Smith)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320800"/>
            <a:ext cx="380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special case: The most massive stars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II-P Progenitors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76" y="1794064"/>
            <a:ext cx="465908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50918" y="3495864"/>
            <a:ext cx="12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 1999em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542" y="4316664"/>
            <a:ext cx="122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 2008bk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5174" y="3372888"/>
            <a:ext cx="118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 1999br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819" y="4982443"/>
            <a:ext cx="117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 2005cs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929" y="5720077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Van </a:t>
            </a:r>
            <a:r>
              <a:rPr lang="en-US" dirty="0" err="1" smtClean="0"/>
              <a:t>Dyk</a:t>
            </a:r>
            <a:r>
              <a:rPr lang="en-US" dirty="0" smtClean="0"/>
              <a:t> et al. 2012)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66399" y="2800231"/>
            <a:ext cx="24808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“Normal” SN II-P </a:t>
            </a:r>
          </a:p>
          <a:p>
            <a:pPr algn="ctr"/>
            <a:r>
              <a:rPr lang="en-US" dirty="0" smtClean="0"/>
              <a:t>1999em (in NGC 1637)</a:t>
            </a:r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Low-luminosity </a:t>
            </a:r>
            <a:r>
              <a:rPr lang="en-US" u="sng" dirty="0" err="1" smtClean="0"/>
              <a:t>SNe</a:t>
            </a:r>
            <a:r>
              <a:rPr lang="en-US" u="sng" dirty="0" smtClean="0"/>
              <a:t> II-P</a:t>
            </a:r>
          </a:p>
          <a:p>
            <a:pPr algn="ctr"/>
            <a:r>
              <a:rPr lang="en-US" dirty="0" smtClean="0"/>
              <a:t>1999br (in NGC 4900), </a:t>
            </a:r>
          </a:p>
          <a:p>
            <a:pPr algn="ctr"/>
            <a:r>
              <a:rPr lang="en-US" dirty="0" smtClean="0"/>
              <a:t>2008bk (in NGC 7793),</a:t>
            </a:r>
          </a:p>
          <a:p>
            <a:pPr algn="ctr"/>
            <a:r>
              <a:rPr lang="en-US" dirty="0" smtClean="0"/>
              <a:t>2005cs (in M51),</a:t>
            </a:r>
          </a:p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20900" y="1352034"/>
            <a:ext cx="492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most common core-collapse </a:t>
            </a:r>
            <a:r>
              <a:rPr lang="en-US" sz="2400" dirty="0" err="1" smtClean="0"/>
              <a:t>SNe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5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n2008bk.ti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739" r="18868" b="-43587"/>
          <a:stretch/>
        </p:blipFill>
        <p:spPr>
          <a:xfrm>
            <a:off x="546096" y="1765300"/>
            <a:ext cx="3968978" cy="51159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II-P 2008bk</a:t>
            </a:r>
            <a:endParaRPr lang="en-US" dirty="0"/>
          </a:p>
        </p:txBody>
      </p:sp>
      <p:pic>
        <p:nvPicPr>
          <p:cNvPr id="7" name="Content Placeholder 6" descr="fig8.tif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4" b="-6704"/>
          <a:stretch>
            <a:fillRect/>
          </a:stretch>
        </p:blipFill>
        <p:spPr>
          <a:xfrm>
            <a:off x="4648200" y="1511300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1041250" y="5687497"/>
            <a:ext cx="2839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Van </a:t>
            </a:r>
            <a:r>
              <a:rPr lang="en-US" sz="2000" dirty="0" err="1" smtClean="0"/>
              <a:t>Dyk</a:t>
            </a:r>
            <a:r>
              <a:rPr lang="en-US" sz="2000" dirty="0" smtClean="0"/>
              <a:t> et al. (2012)</a:t>
            </a:r>
          </a:p>
          <a:p>
            <a:pPr algn="ctr"/>
            <a:r>
              <a:rPr lang="en-US" sz="2000" dirty="0" smtClean="0"/>
              <a:t>also, </a:t>
            </a:r>
            <a:r>
              <a:rPr lang="en-US" sz="2000" dirty="0" err="1" smtClean="0"/>
              <a:t>Mattila</a:t>
            </a:r>
            <a:r>
              <a:rPr lang="en-US" sz="2000" dirty="0" smtClean="0"/>
              <a:t> et al. (2008)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7900" y="531233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Gemini-S GMOS </a:t>
            </a:r>
            <a:r>
              <a:rPr lang="en-US" dirty="0" err="1" smtClean="0"/>
              <a:t>g’r’i</a:t>
            </a:r>
            <a:r>
              <a:rPr lang="en-US" dirty="0" smtClean="0"/>
              <a:t>’ from 2007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8700" y="5763697"/>
            <a:ext cx="387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Gemini + </a:t>
            </a:r>
            <a:r>
              <a:rPr lang="en-US" dirty="0"/>
              <a:t>archival </a:t>
            </a:r>
            <a:r>
              <a:rPr lang="en-US" dirty="0" smtClean="0"/>
              <a:t>VLT ISAAC &amp; HAWK-I</a:t>
            </a:r>
          </a:p>
          <a:p>
            <a:pPr algn="ctr"/>
            <a:r>
              <a:rPr lang="en-US" dirty="0" smtClean="0"/>
              <a:t>(MARCS stellar atmospheres)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1657" y="1230868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“second best” progenitor detection ever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II-P 2008bk</a:t>
            </a:r>
            <a:endParaRPr lang="en-US" dirty="0"/>
          </a:p>
        </p:txBody>
      </p:sp>
      <p:pic>
        <p:nvPicPr>
          <p:cNvPr id="5" name="Content Placeholder 4" descr="fig9b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6" b="-5266"/>
          <a:stretch>
            <a:fillRect/>
          </a:stretch>
        </p:blipFill>
        <p:spPr>
          <a:xfrm>
            <a:off x="457200" y="1739900"/>
            <a:ext cx="4038600" cy="4525963"/>
          </a:xfrm>
        </p:spPr>
      </p:pic>
      <p:pic>
        <p:nvPicPr>
          <p:cNvPr id="6" name="Content Placeholder 5" descr="fig9c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8" b="-5938"/>
          <a:stretch>
            <a:fillRect/>
          </a:stretch>
        </p:blipFill>
        <p:spPr>
          <a:xfrm>
            <a:off x="4648200" y="1739900"/>
            <a:ext cx="4038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711195" y="6063734"/>
            <a:ext cx="2353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Van </a:t>
            </a:r>
            <a:r>
              <a:rPr lang="en-US" sz="2000" dirty="0" err="1" smtClean="0"/>
              <a:t>Dyk</a:t>
            </a:r>
            <a:r>
              <a:rPr lang="en-US" sz="2000" dirty="0" smtClean="0"/>
              <a:t> et al. (2012)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78500" y="6042065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 </a:t>
            </a:r>
            <a:r>
              <a:rPr lang="en-US" dirty="0" smtClean="0"/>
              <a:t>=  8  –  8.5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18443" y="1275834"/>
            <a:ext cx="788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luminosity ---  low </a:t>
            </a:r>
            <a:r>
              <a:rPr lang="en-US" baseline="30000" dirty="0" smtClean="0">
                <a:latin typeface="Arial"/>
              </a:rPr>
              <a:t>56</a:t>
            </a:r>
            <a:r>
              <a:rPr lang="en-US" dirty="0" smtClean="0"/>
              <a:t>Ni mass, NSE reached in thin O/Si-rich layer around core</a:t>
            </a:r>
          </a:p>
          <a:p>
            <a:pPr algn="ctr"/>
            <a:r>
              <a:rPr lang="en-US" dirty="0" smtClean="0"/>
              <a:t>Super-AGB at </a:t>
            </a:r>
            <a:r>
              <a:rPr lang="en-US" dirty="0" err="1" smtClean="0"/>
              <a:t>low(er</a:t>
            </a:r>
            <a:r>
              <a:rPr lang="en-US" dirty="0" smtClean="0"/>
              <a:t>) </a:t>
            </a:r>
            <a:r>
              <a:rPr lang="en-US" dirty="0" err="1" smtClean="0"/>
              <a:t>metallicity</a:t>
            </a:r>
            <a:r>
              <a:rPr lang="en-US" dirty="0" smtClean="0"/>
              <a:t> ???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279, Death of Massive Stars, Nikko, Japan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6536" y="6063734"/>
            <a:ext cx="2106134" cy="400110"/>
          </a:xfrm>
          <a:prstGeom prst="rect">
            <a:avLst/>
          </a:prstGeom>
          <a:noFill/>
          <a:ln>
            <a:solidFill>
              <a:srgbClr val="08E8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zo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4264</TotalTime>
  <Words>1564</Words>
  <Application>Microsoft Office PowerPoint</Application>
  <PresentationFormat>画面に合わせる (4:3)</PresentationFormat>
  <Paragraphs>321</Paragraphs>
  <Slides>28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bozo</vt:lpstr>
      <vt:lpstr>Identifying Supernova Progenitors and Constraining the Explosion Channels</vt:lpstr>
      <vt:lpstr>Evolution of Massive Stars</vt:lpstr>
      <vt:lpstr>Evolution of Massive Stars</vt:lpstr>
      <vt:lpstr>Evolution of Massive Stars</vt:lpstr>
      <vt:lpstr>Evolution of Massive Stars</vt:lpstr>
      <vt:lpstr>Evolution of Massive Stars</vt:lpstr>
      <vt:lpstr>SN II-P Progenitors</vt:lpstr>
      <vt:lpstr>SN II-P 2008bk</vt:lpstr>
      <vt:lpstr>SN II-P 2008bk</vt:lpstr>
      <vt:lpstr>SN II-P Progenitors</vt:lpstr>
      <vt:lpstr>SN II-P Progenitors</vt:lpstr>
      <vt:lpstr>SN II-P Progenitors</vt:lpstr>
      <vt:lpstr>High-luminosity SNe II-P</vt:lpstr>
      <vt:lpstr>High-luminosity SNe II-P</vt:lpstr>
      <vt:lpstr>SN II-L Progenitors</vt:lpstr>
      <vt:lpstr>SN II-L Progenitors</vt:lpstr>
      <vt:lpstr>SN II-L Progenitors</vt:lpstr>
      <vt:lpstr>SN II-L Progenitors</vt:lpstr>
      <vt:lpstr>SN IIb Progenitors</vt:lpstr>
      <vt:lpstr>SN IIn Progenitors</vt:lpstr>
      <vt:lpstr>SN Ib Progenitors</vt:lpstr>
      <vt:lpstr>SN Ib Progenitors</vt:lpstr>
      <vt:lpstr>SN Ib Progenitors</vt:lpstr>
      <vt:lpstr>SN Ic Progenitors</vt:lpstr>
      <vt:lpstr>SN Ic Progenitors</vt:lpstr>
      <vt:lpstr>SN Ic Progenitors</vt:lpstr>
      <vt:lpstr>SN Ic Progenitors</vt:lpstr>
      <vt:lpstr>Explosion Channels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Core-Collapse Supernova Progenitors</dc:title>
  <dc:creator>IPAC</dc:creator>
  <cp:lastModifiedBy>kawailab</cp:lastModifiedBy>
  <cp:revision>387</cp:revision>
  <dcterms:created xsi:type="dcterms:W3CDTF">2012-03-09T19:37:27Z</dcterms:created>
  <dcterms:modified xsi:type="dcterms:W3CDTF">2012-03-13T09:14:18Z</dcterms:modified>
</cp:coreProperties>
</file>